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5" r:id="rId4"/>
    <p:sldId id="294" r:id="rId5"/>
    <p:sldId id="266" r:id="rId6"/>
    <p:sldId id="268" r:id="rId7"/>
    <p:sldId id="269" r:id="rId8"/>
    <p:sldId id="270" r:id="rId9"/>
    <p:sldId id="263" r:id="rId10"/>
    <p:sldId id="293" r:id="rId11"/>
    <p:sldId id="281" r:id="rId12"/>
    <p:sldId id="276" r:id="rId13"/>
    <p:sldId id="277" r:id="rId14"/>
    <p:sldId id="283" r:id="rId15"/>
    <p:sldId id="284" r:id="rId16"/>
    <p:sldId id="285" r:id="rId17"/>
    <p:sldId id="286" r:id="rId18"/>
    <p:sldId id="278" r:id="rId19"/>
    <p:sldId id="282" r:id="rId20"/>
    <p:sldId id="296" r:id="rId21"/>
    <p:sldId id="274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0996-0118-4B83-8C6E-9DAD769BC70F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097E9-0873-46A2-A0A1-08700894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29E1-C24E-4D6A-A0FC-8157413FE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29E1-C24E-4D6A-A0FC-8157413FE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29E1-C24E-4D6A-A0FC-8157413FE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29E1-C24E-4D6A-A0FC-8157413FE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29E1-C24E-4D6A-A0FC-8157413FE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29E1-C24E-4D6A-A0FC-8157413FE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3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1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5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1F4-F106-4B5B-B875-00296B7AAB9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E844-C0E0-4DAA-84ED-93797274E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video+card&amp;source=images&amp;cd=&amp;cad=rja&amp;docid=htRpXfcp5Vf89M&amp;tbnid=QzYhYu0WuO82rM:&amp;ved=0CAUQjRw&amp;url=http://compreviews.about.com/od/video/fr/PowerColor-PCSplus-AX5700-Vortex.htm&amp;ei=0n3fUbSaJaKQyAHu6oHICg&amp;bvm=bv.48705608,d.aWc&amp;psig=AFQjCNH6x6btXyaPS-ifB2mclxJd4TTh7w&amp;ust=137368755091863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merreports.org/cro/computers/buying-guide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useof.com/" TargetMode="External"/><Relationship Id="rId2" Type="http://schemas.openxmlformats.org/officeDocument/2006/relationships/hyperlink" Target="http://www.pcmag.com/article2/0,2817,2382326,00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31kX93fH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71" y="0"/>
            <a:ext cx="92218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077" y="4419600"/>
            <a:ext cx="9004571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 Rounded MT Bold" pitchFamily="34" charset="0"/>
              </a:rPr>
              <a:t>Unit 4—Part </a:t>
            </a:r>
            <a:r>
              <a:rPr lang="en-US" sz="4000" dirty="0" smtClean="0">
                <a:solidFill>
                  <a:schemeClr val="tx2"/>
                </a:solidFill>
                <a:latin typeface="Arial Rounded MT Bold" pitchFamily="34" charset="0"/>
              </a:rPr>
              <a:t>A 2nd</a:t>
            </a:r>
            <a:r>
              <a:rPr lang="en-US" sz="4000" dirty="0" smtClean="0">
                <a:solidFill>
                  <a:schemeClr val="tx2"/>
                </a:solidFill>
                <a:latin typeface="Arial Rounded MT Bold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 Rounded MT Bold" pitchFamily="34" charset="0"/>
              </a:rPr>
              <a:t>Evaluating &amp; Purchasing a Computer</a:t>
            </a:r>
            <a:endParaRPr lang="en-US" sz="40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023" y="5867400"/>
            <a:ext cx="4876800" cy="8382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Computer Technology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(S 1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2-3 and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3-2)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Enough Storage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 documents, pictures and music generally don’t require much space alone</a:t>
            </a:r>
          </a:p>
          <a:p>
            <a:r>
              <a:rPr lang="en-US" dirty="0" smtClean="0"/>
              <a:t>The larger your collection, the more storage capacity you will need</a:t>
            </a:r>
          </a:p>
          <a:p>
            <a:r>
              <a:rPr lang="en-US" dirty="0"/>
              <a:t>S</a:t>
            </a:r>
            <a:r>
              <a:rPr lang="en-US" dirty="0" smtClean="0"/>
              <a:t>torage capacity is measured in Gigabytes and Terabytes</a:t>
            </a:r>
          </a:p>
          <a:p>
            <a:r>
              <a:rPr lang="en-US" dirty="0" smtClean="0"/>
              <a:t>When determining storage capacity, consider:</a:t>
            </a:r>
          </a:p>
          <a:p>
            <a:pPr lvl="1"/>
            <a:r>
              <a:rPr lang="en-US" dirty="0" smtClean="0"/>
              <a:t>Cloud storage </a:t>
            </a:r>
          </a:p>
          <a:p>
            <a:pPr lvl="1"/>
            <a:r>
              <a:rPr lang="en-US" dirty="0" smtClean="0"/>
              <a:t>External 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60506"/>
            <a:ext cx="388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Storage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Solid state drives are extremely quick, but </a:t>
            </a:r>
            <a:r>
              <a:rPr lang="en-US" sz="2400" dirty="0" smtClean="0"/>
              <a:t>expensive</a:t>
            </a:r>
            <a:r>
              <a:rPr lang="en-US" sz="2400" dirty="0"/>
              <a:t> </a:t>
            </a:r>
            <a:r>
              <a:rPr lang="en-US" sz="2400" dirty="0" smtClean="0"/>
              <a:t>(10 to 17 times more than hard dives)</a:t>
            </a:r>
          </a:p>
          <a:p>
            <a:r>
              <a:rPr lang="en-US" sz="2400" dirty="0" smtClean="0"/>
              <a:t>Most people can’t afford to use them as their only form of storage</a:t>
            </a:r>
          </a:p>
          <a:p>
            <a:r>
              <a:rPr lang="en-US" sz="2400" dirty="0" smtClean="0"/>
              <a:t>Hard drives are the best bet for storing lots of data</a:t>
            </a:r>
          </a:p>
          <a:p>
            <a:r>
              <a:rPr lang="en-US" sz="2400" dirty="0" smtClean="0"/>
              <a:t>If you have money to spend, buy both </a:t>
            </a:r>
          </a:p>
          <a:p>
            <a:pPr lvl="1"/>
            <a:r>
              <a:rPr lang="en-US" sz="1800" dirty="0" smtClean="0"/>
              <a:t>A 120 GB solid state drive is large enough to fit your operating system and a few critical programs</a:t>
            </a:r>
          </a:p>
          <a:p>
            <a:pPr lvl="1"/>
            <a:r>
              <a:rPr lang="en-US" sz="1800" dirty="0" smtClean="0"/>
              <a:t>Then add a 500 GB to 1 TB mechanical hard drive for storage</a:t>
            </a:r>
            <a:endParaRPr lang="en-US" sz="1800" dirty="0"/>
          </a:p>
          <a:p>
            <a:r>
              <a:rPr lang="en-US" sz="2400" dirty="0" smtClean="0"/>
              <a:t>If your budget is tight, go with the fastest hard drive you can afford (usually 7,200RPM rotations per minute)</a:t>
            </a:r>
          </a:p>
          <a:p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1295400"/>
            <a:ext cx="8077200" cy="4796189"/>
            <a:chOff x="533400" y="1295400"/>
            <a:chExt cx="8229600" cy="5126294"/>
          </a:xfrm>
        </p:grpSpPr>
        <p:pic>
          <p:nvPicPr>
            <p:cNvPr id="4" name="Picture 2" descr="http://blog.starboardstorage.com/Portals/160044/images/ssd-vs-hdd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95400"/>
              <a:ext cx="8229600" cy="51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66800" y="5647916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Solid State Drive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0" y="5715397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Hard Drive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6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Card</a:t>
            </a:r>
            <a:endParaRPr lang="en-US" dirty="0"/>
          </a:p>
        </p:txBody>
      </p:sp>
      <p:pic>
        <p:nvPicPr>
          <p:cNvPr id="1030" name="Picture 6" descr="http://0.tqn.com/d/create/1/0/J/X/5/-/powercolor-hd5770-vortex-video-c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47897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09534" cy="48910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Video cards refresh the little red, green, and blue dots (pixels) on your screen many times per second</a:t>
            </a:r>
          </a:p>
          <a:p>
            <a:r>
              <a:rPr lang="en-US" dirty="0" smtClean="0"/>
              <a:t>The more it refreshes, the more solid your screen appears</a:t>
            </a:r>
          </a:p>
          <a:p>
            <a:r>
              <a:rPr lang="en-US" dirty="0" smtClean="0"/>
              <a:t>Integrated graphics cards are built into the motherboard</a:t>
            </a:r>
          </a:p>
          <a:p>
            <a:r>
              <a:rPr lang="en-US" dirty="0" smtClean="0"/>
              <a:t>Gamers usually choose to purchase a “discrete video card” which is a separate video card that plugs into the motherboard because it contains its own source of memory and consumes less 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biggest decision is choosing an operating system</a:t>
            </a:r>
          </a:p>
          <a:p>
            <a:r>
              <a:rPr lang="en-US" dirty="0" smtClean="0"/>
              <a:t>Once you pick an OS, you are committed to learning the rules of that OS</a:t>
            </a:r>
          </a:p>
          <a:p>
            <a:r>
              <a:rPr lang="en-US" dirty="0" smtClean="0"/>
              <a:t>So what is it going to be?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Macintosh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Other</a:t>
            </a:r>
          </a:p>
          <a:p>
            <a:endParaRPr lang="en-US" dirty="0"/>
          </a:p>
        </p:txBody>
      </p:sp>
      <p:pic>
        <p:nvPicPr>
          <p:cNvPr id="3076" name="Picture 4" descr="http://www.techiwarehouse.com/userfiles/Operating-Syste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It’s a Windows world out there (98% of the market share)</a:t>
            </a:r>
          </a:p>
          <a:p>
            <a:r>
              <a:rPr lang="en-US" dirty="0" smtClean="0"/>
              <a:t>Vast number of products available</a:t>
            </a:r>
          </a:p>
          <a:p>
            <a:r>
              <a:rPr lang="en-US" dirty="0" smtClean="0"/>
              <a:t>Windows support is easy to come by from a wide variety of sources</a:t>
            </a:r>
          </a:p>
          <a:p>
            <a:r>
              <a:rPr lang="en-US" dirty="0" smtClean="0"/>
              <a:t>Inexpensive repair and upgrade services available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t2.gstatic.com/images?q=tbn:ANd9GcRLBinCbGVfh2wnSGsy0DyKlJGPYgFz9vhFyweKxj43o6rLKGyN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3277287" cy="20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 OS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most intuitive user interface on the market today</a:t>
            </a:r>
          </a:p>
          <a:p>
            <a:r>
              <a:rPr lang="en-US" dirty="0" smtClean="0"/>
              <a:t>Less number of products available</a:t>
            </a:r>
          </a:p>
          <a:p>
            <a:pPr lvl="1"/>
            <a:r>
              <a:rPr lang="en-US" dirty="0" smtClean="0"/>
              <a:t>Vendors may not produce Mac versions of their product</a:t>
            </a:r>
          </a:p>
          <a:p>
            <a:pPr lvl="1"/>
            <a:r>
              <a:rPr lang="en-US" dirty="0" smtClean="0"/>
              <a:t>Mac versions are produced months or years after the Windows product</a:t>
            </a:r>
          </a:p>
          <a:p>
            <a:r>
              <a:rPr lang="en-US" dirty="0" smtClean="0"/>
              <a:t>Support from Apple is top-notch</a:t>
            </a:r>
          </a:p>
          <a:p>
            <a:r>
              <a:rPr lang="en-US" dirty="0" smtClean="0"/>
              <a:t>Macs are more expensive than comparable Windows machine</a:t>
            </a:r>
          </a:p>
          <a:p>
            <a:r>
              <a:rPr lang="en-US" dirty="0"/>
              <a:t>B</a:t>
            </a:r>
            <a:r>
              <a:rPr lang="en-US" dirty="0" smtClean="0"/>
              <a:t>etter for graphical design and video editing applications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495108" cy="19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7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xenstreet.com/wp-content/uploads/2013/03/linuxdistribu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810000"/>
            <a:ext cx="25907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Powerful and sophisticated operating system that is FREE!</a:t>
            </a:r>
          </a:p>
          <a:p>
            <a:r>
              <a:rPr lang="en-US" dirty="0" smtClean="0"/>
              <a:t>Thousands of people around the world spend their free time working on various versions of Linux called “</a:t>
            </a:r>
            <a:r>
              <a:rPr lang="en-US" dirty="0" err="1" smtClean="0"/>
              <a:t>ditros</a:t>
            </a:r>
            <a:r>
              <a:rPr lang="en-US" dirty="0" smtClean="0"/>
              <a:t> and” then make them available for free (open source)</a:t>
            </a:r>
          </a:p>
          <a:p>
            <a:r>
              <a:rPr lang="en-US" dirty="0" smtClean="0"/>
              <a:t>Very few people use Linux</a:t>
            </a:r>
          </a:p>
          <a:p>
            <a:r>
              <a:rPr lang="en-US" dirty="0" smtClean="0"/>
              <a:t>Difficult to find software because most vendors  don’t make a Linux version of their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4267200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  <a:p>
            <a:pPr lvl="1"/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CD/DVD drive</a:t>
            </a:r>
          </a:p>
          <a:p>
            <a:r>
              <a:rPr lang="en-US" dirty="0" smtClean="0"/>
              <a:t>Bundled Software (pre-installed software)</a:t>
            </a:r>
          </a:p>
          <a:p>
            <a:r>
              <a:rPr lang="en-US" dirty="0" smtClean="0"/>
              <a:t>Warranties</a:t>
            </a:r>
          </a:p>
          <a:p>
            <a:pPr lvl="1"/>
            <a:r>
              <a:rPr lang="en-US" dirty="0" smtClean="0"/>
              <a:t>Most computers come with a 1-3 year warranty</a:t>
            </a:r>
          </a:p>
          <a:p>
            <a:pPr lvl="1"/>
            <a:r>
              <a:rPr lang="en-US" dirty="0" smtClean="0"/>
              <a:t>Is free telephone and online support included</a:t>
            </a:r>
            <a:endParaRPr lang="en-US" dirty="0"/>
          </a:p>
        </p:txBody>
      </p:sp>
      <p:pic>
        <p:nvPicPr>
          <p:cNvPr id="7170" name="Picture 2" descr="http://ijact.in/cust_img/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4" y="1405647"/>
            <a:ext cx="3276600" cy="20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1/3/5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Whatever you buy today will be beaten by a new product one year from now</a:t>
            </a:r>
          </a:p>
          <a:p>
            <a:r>
              <a:rPr lang="en-US" dirty="0" smtClean="0"/>
              <a:t>It will be common technology three years from now</a:t>
            </a:r>
          </a:p>
          <a:p>
            <a:r>
              <a:rPr lang="en-US" dirty="0" smtClean="0"/>
              <a:t>It will be obsolete five years from now</a:t>
            </a:r>
          </a:p>
          <a:p>
            <a:r>
              <a:rPr lang="en-US" dirty="0" smtClean="0"/>
              <a:t>This applies to everything, even if you purchase a fancy, top of the line computer </a:t>
            </a:r>
          </a:p>
          <a:p>
            <a:r>
              <a:rPr lang="en-US" dirty="0" smtClean="0"/>
              <a:t>Future proofing is not possible, therefore, you should only buy what is adequate for right now</a:t>
            </a:r>
          </a:p>
          <a:p>
            <a:r>
              <a:rPr lang="en-US" dirty="0" smtClean="0"/>
              <a:t>You will save a lot of money if you keep this simple rule in mind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PC Hardware is a complex topic</a:t>
            </a:r>
          </a:p>
          <a:p>
            <a:r>
              <a:rPr lang="en-US" dirty="0" smtClean="0"/>
              <a:t>Educate yourself on your computer needs and computers available BEFORE you start looking  for a new computer</a:t>
            </a:r>
          </a:p>
          <a:p>
            <a:r>
              <a:rPr lang="en-US" dirty="0" smtClean="0"/>
              <a:t>Many people break the general hardware rules and buy a computer that is faster and has more storage capacity than they need just because it excites them!</a:t>
            </a:r>
          </a:p>
          <a:p>
            <a:r>
              <a:rPr lang="en-US" dirty="0" smtClean="0"/>
              <a:t>There is nothing wrong with enjoying your PC—just keep your budget in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3425"/>
            <a:ext cx="8229600" cy="1143000"/>
          </a:xfrm>
        </p:spPr>
        <p:txBody>
          <a:bodyPr/>
          <a:lstStyle/>
          <a:p>
            <a:r>
              <a:rPr lang="en-US" dirty="0" smtClean="0"/>
              <a:t>Processor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2796"/>
            <a:ext cx="8686800" cy="4526604"/>
          </a:xfrm>
        </p:spPr>
        <p:txBody>
          <a:bodyPr>
            <a:noAutofit/>
          </a:bodyPr>
          <a:lstStyle/>
          <a:p>
            <a:r>
              <a:rPr lang="en-US" sz="2900" dirty="0" smtClean="0"/>
              <a:t>Processing </a:t>
            </a:r>
            <a:r>
              <a:rPr lang="en-US" sz="2900" dirty="0"/>
              <a:t>s</a:t>
            </a:r>
            <a:r>
              <a:rPr lang="en-US" sz="2900" dirty="0" smtClean="0"/>
              <a:t>peed is measured in HERTZ</a:t>
            </a:r>
          </a:p>
          <a:p>
            <a:r>
              <a:rPr lang="en-US" sz="2900" dirty="0" smtClean="0">
                <a:ln w="17780" cmpd="sng">
                  <a:noFill/>
                  <a:prstDash val="solid"/>
                  <a:miter lim="800000"/>
                </a:ln>
              </a:rPr>
              <a:t>Hertz represents how </a:t>
            </a:r>
            <a:r>
              <a:rPr lang="en-US" sz="2900" dirty="0">
                <a:ln w="17780" cmpd="sng">
                  <a:noFill/>
                  <a:prstDash val="solid"/>
                  <a:miter lim="800000"/>
                </a:ln>
              </a:rPr>
              <a:t>quickly the CPU can interpret instructions from the operating system </a:t>
            </a:r>
            <a:r>
              <a:rPr lang="en-US" sz="2900" dirty="0" smtClean="0">
                <a:ln w="17780" cmpd="sng">
                  <a:noFill/>
                  <a:prstDash val="solid"/>
                  <a:miter lim="800000"/>
                </a:ln>
              </a:rPr>
              <a:t> and applications.</a:t>
            </a:r>
          </a:p>
          <a:p>
            <a:r>
              <a:rPr lang="en-US" sz="2900" dirty="0" smtClean="0"/>
              <a:t>One kilohertz (KHz) = one thousand cycles per second</a:t>
            </a:r>
          </a:p>
          <a:p>
            <a:r>
              <a:rPr lang="en-US" sz="2900" dirty="0" smtClean="0"/>
              <a:t>One megahertz (MHz) = one million cycles per second</a:t>
            </a:r>
          </a:p>
          <a:p>
            <a:r>
              <a:rPr lang="en-US" sz="2900" dirty="0" smtClean="0"/>
              <a:t>One gigahertz (GHz) = one billion cycles per second.</a:t>
            </a:r>
          </a:p>
          <a:p>
            <a:r>
              <a:rPr lang="en-US" sz="2900" dirty="0" smtClean="0"/>
              <a:t>The typical CPU today runs in the 3 GHz + range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379807" cy="172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711" y="1126787"/>
            <a:ext cx="5181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ras Bold ITC" pitchFamily="34" charset="0"/>
                <a:ea typeface="Batang" pitchFamily="18" charset="-127"/>
              </a:rPr>
              <a:t>Hertz (Hz) = Refers to the speed of </a:t>
            </a:r>
            <a:r>
              <a:rPr lang="en-US" sz="2400" dirty="0" smtClean="0">
                <a:solidFill>
                  <a:schemeClr val="bg1"/>
                </a:solidFill>
                <a:latin typeface="Eras Bold ITC" pitchFamily="34" charset="0"/>
                <a:ea typeface="Batang" pitchFamily="18" charset="-127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Eras Bold ITC" pitchFamily="34" charset="0"/>
                <a:ea typeface="Batang" pitchFamily="18" charset="-127"/>
              </a:rPr>
              <a:t>processor (</a:t>
            </a:r>
            <a:r>
              <a:rPr lang="en-US" sz="2400" dirty="0" smtClean="0">
                <a:solidFill>
                  <a:schemeClr val="bg1"/>
                </a:solidFill>
                <a:latin typeface="Eras Bold ITC" pitchFamily="34" charset="0"/>
                <a:ea typeface="Batang" pitchFamily="18" charset="-127"/>
              </a:rPr>
              <a:t>clock-speed)</a:t>
            </a:r>
            <a:endParaRPr lang="en-US" sz="2400" dirty="0">
              <a:solidFill>
                <a:schemeClr val="bg1"/>
              </a:solidFill>
              <a:latin typeface="Eras Bold ITC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7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Time Permits…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Consumer Reports Website</a:t>
            </a:r>
            <a:endParaRPr lang="en-US" dirty="0" smtClean="0"/>
          </a:p>
          <a:p>
            <a:r>
              <a:rPr lang="en-US" dirty="0" smtClean="0"/>
              <a:t>Watch the video called Computer Buying Guide</a:t>
            </a:r>
          </a:p>
          <a:p>
            <a:r>
              <a:rPr lang="en-US" dirty="0" smtClean="0"/>
              <a:t>Finally scroll below the video and read through Consumer Report’s suggestions in choosing the type of computer and operating system that best suits your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http://www.pcmag.com/article2/0,2817,2382326,00.asp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www.makeuseof.com/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b="14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Processors Continued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</a:rPr>
              <a:t>Pentium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: A brand of processors created by the company Intel intended for middle to high-end computers</a:t>
            </a:r>
          </a:p>
          <a:p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Pentium is originally derived from the Greek word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pente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meaning "five"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(Intel's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5th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generation processors)</a:t>
            </a:r>
          </a:p>
          <a:p>
            <a:pPr lvl="1"/>
            <a:endParaRPr lang="en-US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876800"/>
            <a:ext cx="2285999" cy="17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3"/>
          <a:stretch/>
        </p:blipFill>
        <p:spPr bwMode="auto">
          <a:xfrm>
            <a:off x="4951379" y="4648200"/>
            <a:ext cx="2466975" cy="1411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4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Celeron Processor</a:t>
            </a:r>
          </a:p>
          <a:p>
            <a:pPr lvl="1"/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A low to middle-end computer processor used for basic applications:</a:t>
            </a:r>
          </a:p>
          <a:p>
            <a:pPr lvl="2"/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document processing (e-mail, Internet and basic document processing) simple photo editing and Internet browsing</a:t>
            </a:r>
          </a:p>
          <a:p>
            <a:pPr lvl="1"/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Targeted for budget computers</a:t>
            </a:r>
          </a:p>
          <a:p>
            <a:pPr lvl="1"/>
            <a:endParaRPr lang="en-US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lvl="1"/>
            <a:endParaRPr lang="en-US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1" t="-8978" r="-7781" b="-7739"/>
          <a:stretch/>
        </p:blipFill>
        <p:spPr bwMode="auto">
          <a:xfrm>
            <a:off x="5838632" y="4419600"/>
            <a:ext cx="3305367" cy="2269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Processors</a:t>
            </a:r>
            <a:endParaRPr 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381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587" y="1600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Watch the video below to learn more about the popular Intel i3, i5 and i7 Core Processors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******Watch embedded video on my site for this info.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285999" cy="171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To re-cap what the video taught, a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multi-core processor is a single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chip that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contains  two or more independent central processing units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called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"cores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" </a:t>
            </a:r>
            <a:endParaRPr lang="en-US" dirty="0">
              <a:ln w="17780" cmpd="sng">
                <a:noFill/>
                <a:prstDash val="solid"/>
                <a:miter lim="800000"/>
              </a:ln>
            </a:endParaRPr>
          </a:p>
          <a:p>
            <a:pPr lvl="1"/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Dual Core = 2 cores</a:t>
            </a:r>
          </a:p>
          <a:p>
            <a:pPr lvl="1"/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Quad Core = 4 cores</a:t>
            </a:r>
          </a:p>
          <a:p>
            <a:pPr lvl="1"/>
            <a:r>
              <a:rPr lang="en-US" dirty="0" err="1" smtClean="0">
                <a:ln w="17780" cmpd="sng">
                  <a:noFill/>
                  <a:prstDash val="solid"/>
                  <a:miter lim="800000"/>
                </a:ln>
              </a:rPr>
              <a:t>Hexa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-Core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processor = 6 cores</a:t>
            </a:r>
          </a:p>
          <a:p>
            <a:pPr lvl="1"/>
            <a:r>
              <a:rPr lang="en-US" dirty="0" err="1" smtClean="0">
                <a:ln w="17780" cmpd="sng">
                  <a:noFill/>
                  <a:prstDash val="solid"/>
                  <a:miter lim="800000"/>
                </a:ln>
              </a:rPr>
              <a:t>Octa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</a:rPr>
              <a:t>-Core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</a:rPr>
              <a:t>processor = 8 cores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85" y="3886200"/>
            <a:ext cx="3158969" cy="2666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7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Advantages of Multi-Core Processors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91" y="1196502"/>
            <a:ext cx="6172200" cy="3505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n w="17780" cmpd="sng">
                  <a:noFill/>
                  <a:prstDash val="solid"/>
                  <a:miter lim="800000"/>
                </a:ln>
              </a:rPr>
              <a:t>Multi-core 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processors allows the processor to operate at a </a:t>
            </a:r>
            <a:r>
              <a:rPr lang="en-US" sz="3000" dirty="0" smtClean="0">
                <a:ln w="17780" cmpd="sng">
                  <a:noFill/>
                  <a:prstDash val="solid"/>
                  <a:miter lim="800000"/>
                </a:ln>
              </a:rPr>
              <a:t>higher 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clock-rate </a:t>
            </a:r>
            <a:endParaRPr lang="en-US" sz="3000" dirty="0" smtClean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en-US" sz="3000" dirty="0" smtClean="0">
                <a:ln w="17780" cmpd="sng">
                  <a:noFill/>
                  <a:prstDash val="solid"/>
                  <a:miter lim="800000"/>
                </a:ln>
              </a:rPr>
              <a:t>The speed 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of </a:t>
            </a:r>
            <a:r>
              <a:rPr lang="en-US" sz="3000" dirty="0" smtClean="0">
                <a:ln w="17780" cmpd="sng">
                  <a:noFill/>
                  <a:prstDash val="solid"/>
                  <a:miter lim="800000"/>
                </a:ln>
              </a:rPr>
              <a:t>a processor 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doesn't </a:t>
            </a:r>
            <a:r>
              <a:rPr lang="en-US" sz="3000" dirty="0" smtClean="0">
                <a:ln w="17780" cmpd="sng">
                  <a:noFill/>
                  <a:prstDash val="solid"/>
                  <a:miter lim="800000"/>
                </a:ln>
              </a:rPr>
              <a:t>only 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depend on </a:t>
            </a:r>
            <a:r>
              <a:rPr lang="en-US" sz="3000" dirty="0" smtClean="0">
                <a:ln w="17780" cmpd="sng">
                  <a:noFill/>
                  <a:prstDash val="solid"/>
                  <a:miter lim="800000"/>
                </a:ln>
              </a:rPr>
              <a:t>Hertz, 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it also depends on how many "cores" the processor has. </a:t>
            </a:r>
            <a:endParaRPr lang="en-US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1" y="2286000"/>
            <a:ext cx="217667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701702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Each core is like a separate processor, so a dual core processor at 2 GHz is as good as having two processors at 2 </a:t>
            </a:r>
            <a:r>
              <a:rPr lang="en-US" sz="3000" dirty="0" err="1">
                <a:ln w="17780" cmpd="sng">
                  <a:noFill/>
                  <a:prstDash val="solid"/>
                  <a:miter lim="800000"/>
                </a:ln>
              </a:rPr>
              <a:t>Ghz</a:t>
            </a:r>
            <a:r>
              <a:rPr lang="en-US" sz="3000" dirty="0">
                <a:ln w="17780" cmpd="sng">
                  <a:noFill/>
                  <a:prstDash val="solid"/>
                  <a:miter lim="800000"/>
                </a:ln>
              </a:rPr>
              <a:t> working at the same time (2Ghz X 2GHz).</a:t>
            </a:r>
          </a:p>
        </p:txBody>
      </p:sp>
    </p:spTree>
    <p:extLst>
      <p:ext uri="{BB962C8B-B14F-4D97-AF65-F5344CB8AC3E}">
        <p14:creationId xmlns:p14="http://schemas.microsoft.com/office/powerpoint/2010/main" val="33933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The difference a few years makes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1981 Intel CPU = 8 MHz</a:t>
            </a:r>
          </a:p>
          <a:p>
            <a:r>
              <a:rPr lang="en-US" dirty="0" smtClean="0"/>
              <a:t>1991 Intel CPU = 33 MHz (4 times faster)</a:t>
            </a:r>
          </a:p>
          <a:p>
            <a:r>
              <a:rPr lang="en-US" dirty="0" smtClean="0"/>
              <a:t>A CPU today can do a job in 1.5 seconds that took the original Intel CPU 10 minutes to process!</a:t>
            </a:r>
          </a:p>
          <a:p>
            <a:r>
              <a:rPr lang="en-US" dirty="0" smtClean="0"/>
              <a:t>Now that is PROGRESS!</a:t>
            </a:r>
          </a:p>
          <a:p>
            <a:endParaRPr lang="en-US" dirty="0"/>
          </a:p>
        </p:txBody>
      </p:sp>
      <p:pic>
        <p:nvPicPr>
          <p:cNvPr id="8194" name="Picture 2" descr="http://img.ehowcdn.com/article-new/ehow/images/a08/64/bf/five-consideration-buying-new-computer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70" y="4038600"/>
            <a:ext cx="204443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 size and amount of RAM have a major impact on computer performance</a:t>
            </a:r>
          </a:p>
          <a:p>
            <a:r>
              <a:rPr lang="en-US" dirty="0" smtClean="0"/>
              <a:t>Not enough of either one can destabilize a computer or cause you to be unable to run some programs</a:t>
            </a:r>
          </a:p>
          <a:p>
            <a:r>
              <a:rPr lang="en-US" dirty="0" smtClean="0"/>
              <a:t>So, how much is enough?</a:t>
            </a:r>
            <a:endParaRPr lang="en-US" dirty="0"/>
          </a:p>
        </p:txBody>
      </p:sp>
      <p:pic>
        <p:nvPicPr>
          <p:cNvPr id="2052" name="Picture 4" descr="http://www.computer-lock.com/wp-content/uploads/2013/03/Different-Ways-You-Can-Store-Da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og.premiumusb.com/wp-content/uploads/2013/02/bin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5" y="5495924"/>
            <a:ext cx="51435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1092</Words>
  <Application>Microsoft Office PowerPoint</Application>
  <PresentationFormat>On-screen Show (4:3)</PresentationFormat>
  <Paragraphs>125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Unit 4—Part A 2nd Evaluating &amp; Purchasing a Computer</vt:lpstr>
      <vt:lpstr>Processor Speed</vt:lpstr>
      <vt:lpstr>Type of Processors Continued… </vt:lpstr>
      <vt:lpstr>Type of Processors</vt:lpstr>
      <vt:lpstr>Multi-Core Processors</vt:lpstr>
      <vt:lpstr>Multi-Core  Processors</vt:lpstr>
      <vt:lpstr>Advantages of Multi-Core Processors</vt:lpstr>
      <vt:lpstr>The difference a few years makes…</vt:lpstr>
      <vt:lpstr>Storage Capacity</vt:lpstr>
      <vt:lpstr>Get Enough Storage Space</vt:lpstr>
      <vt:lpstr>Storage Space</vt:lpstr>
      <vt:lpstr>Video Card</vt:lpstr>
      <vt:lpstr>Operating Systems</vt:lpstr>
      <vt:lpstr>Windows</vt:lpstr>
      <vt:lpstr>Macintosh OS X</vt:lpstr>
      <vt:lpstr>Linux</vt:lpstr>
      <vt:lpstr>Other Factors to Consider</vt:lpstr>
      <vt:lpstr>1/3/5 Rule</vt:lpstr>
      <vt:lpstr>Conclusion</vt:lpstr>
      <vt:lpstr>If Time Permits…</vt:lpstr>
      <vt:lpstr>Works Cited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&amp; Purchasing a Computer</dc:title>
  <dc:creator>Sherry Pate</dc:creator>
  <cp:lastModifiedBy>Jay Butler</cp:lastModifiedBy>
  <cp:revision>62</cp:revision>
  <dcterms:created xsi:type="dcterms:W3CDTF">2013-07-09T13:05:37Z</dcterms:created>
  <dcterms:modified xsi:type="dcterms:W3CDTF">2015-07-08T22:41:57Z</dcterms:modified>
</cp:coreProperties>
</file>